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982" r:id="rId5"/>
    <p:sldId id="979" r:id="rId6"/>
    <p:sldId id="983" r:id="rId7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15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03168-B49E-447C-9902-974E77D2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CBC1C3-A61C-4C76-8BA2-B687250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A49C2-313C-41F5-9786-B437D36B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841BD-50D3-4B28-BA0F-D0751393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DE510-2034-4B3F-B80B-42B5AED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731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F6951-0DAA-4A1A-8FC0-2D0BEB4B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1B35C4-691E-4807-9525-8740B79C4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84F66-5545-4E7F-8417-730B84A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D1080-75C1-429F-B8B1-7B236F65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CF9AF8-03E5-4E02-BDD4-E025E2D8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343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530C5-C550-4B43-A34D-915CFF297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6817E-6607-4088-8FB2-DED214E87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DC4AA-5BFF-4DD3-A044-0356D1EE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A5FCC-C847-4932-BAE6-5A63B1C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325BA-4B13-4A97-9ECC-C40DFF12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4903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5C49B-E7CD-4078-A65B-1032ECD5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92073-A798-4348-85A9-EC687E4D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D4FE5B-71E9-4B8E-B691-1EB18F85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22316-7EEA-4FCA-8EFB-4A3BB697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59D9D7-1972-493B-985C-2F81DA3A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109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A8C9-13CD-42A4-8B82-1049A0E8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9B8853-D216-4948-8769-AC5FE5B22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4BF044-AC89-4267-92B2-8AA5723E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E2BD0-020A-48B1-88D1-77D7E13D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D9E98-960D-42FF-8D8E-EBFD3807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0823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4A252-C462-4E63-853E-60C82F6C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E4564-C062-4C91-93E0-2ED484CB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A26F6-BD4B-448F-8D42-17DA69A62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857E89-9A71-4C37-9E5B-AABD9336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619E3-1E46-4603-953A-3562317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CE9178-7B9E-46FA-90B4-57675E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56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53DC-DEAB-4E68-8309-6227C512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F93B7-874B-40E1-8A36-79DA96E4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DD857B-9FB4-4862-8CA3-8F6267CE4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E3AAEA-F2E3-45E8-815F-CCDE35310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C5D834-4C79-4F55-92E0-7F77ED56D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6E81A5-26FA-454B-B8D1-639BD73D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07A0F5-6F54-48C2-9FFC-A9D8C49C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E171E9-CBFF-45B0-95F6-7843ECC2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639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4996-121B-4C3F-A430-D3B22940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A73020-ECE6-415D-9DEF-4F73A27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786C6C-D12B-468A-8D32-74DD369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6AA9BE-1F60-48C5-B31F-9AD51C46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3806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9F6EAE-C205-4839-BB77-C4A39E1E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7438A1-B894-4905-8234-A70C455A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CC2645-F359-4B97-9A61-E3AE430E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526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9001B-0ACB-45D5-A237-72B92501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C7E1A-8E6B-42B1-A940-02BC6CE8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B210EA-23F8-49F0-ABC5-9BE673E91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AC66EB-86C1-4ADF-8DFB-2B757F22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4D46C-9745-479A-9A37-0259245F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4C0C7A-E7A4-4F1D-BB8A-98303C46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5084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FAA22-D197-48E0-B97B-F34E2291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5A28A7-C918-4AEB-88AA-34907166F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66151-E62C-4933-A75B-22B3C688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90E0B-8F1D-4CA0-9D98-75EDF34F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F48125-C9D3-487F-A4C0-C90020A0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926081-4F07-47A9-8B75-73514305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103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876FDA-3A7C-4D9F-9736-287C7944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A5C374-AEBF-45EB-8795-0B478135A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06B92-6A31-4755-907C-BC2E63897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0F979-A102-457D-8AFC-02B6E3B62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82012-BAB9-45E1-9805-B74809FC6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61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0" Type="http://schemas.openxmlformats.org/officeDocument/2006/relationships/image" Target="../media/image3.svg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854" y="0"/>
            <a:ext cx="12303853" cy="6999528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1</a:t>
            </a:fld>
            <a:endParaRPr lang="es-CO" dirty="0"/>
          </a:p>
        </p:txBody>
      </p:sp>
      <p:sp>
        <p:nvSpPr>
          <p:cNvPr id="105" name="6 Rectángulo">
            <a:extLst>
              <a:ext uri="{FF2B5EF4-FFF2-40B4-BE49-F238E27FC236}">
                <a16:creationId xmlns:a16="http://schemas.microsoft.com/office/drawing/2014/main" id="{737B2084-3EDD-4E2D-99B7-6BE5A3176FFC}"/>
              </a:ext>
            </a:extLst>
          </p:cNvPr>
          <p:cNvSpPr/>
          <p:nvPr/>
        </p:nvSpPr>
        <p:spPr>
          <a:xfrm>
            <a:off x="273050" y="87025"/>
            <a:ext cx="1108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COCUC - COMPLEJO METROPOLITANO DE CÚCUTA- SAN JOSE DE CUCUTA-N. DE SANTANDER </a:t>
            </a:r>
          </a:p>
          <a:p>
            <a:r>
              <a:rPr lang="es-CO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106" name="28 CuadroTexto">
            <a:extLst>
              <a:ext uri="{FF2B5EF4-FFF2-40B4-BE49-F238E27FC236}">
                <a16:creationId xmlns:a16="http://schemas.microsoft.com/office/drawing/2014/main" id="{10AA2F32-F14A-4EFB-9B41-705C8858BDCD}"/>
              </a:ext>
            </a:extLst>
          </p:cNvPr>
          <p:cNvSpPr txBox="1"/>
          <p:nvPr/>
        </p:nvSpPr>
        <p:spPr>
          <a:xfrm>
            <a:off x="5506276" y="843603"/>
            <a:ext cx="5377634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 y Mejoramiento de la infraestructura física del establecimientos penitenciarios y carcelario.</a:t>
            </a:r>
          </a:p>
        </p:txBody>
      </p:sp>
      <p:sp>
        <p:nvSpPr>
          <p:cNvPr id="107" name="CuadroTexto 42">
            <a:extLst>
              <a:ext uri="{FF2B5EF4-FFF2-40B4-BE49-F238E27FC236}">
                <a16:creationId xmlns:a16="http://schemas.microsoft.com/office/drawing/2014/main" id="{50094B1B-B8CB-4013-AB7D-1738FED6301A}"/>
              </a:ext>
            </a:extLst>
          </p:cNvPr>
          <p:cNvSpPr txBox="1"/>
          <p:nvPr/>
        </p:nvSpPr>
        <p:spPr>
          <a:xfrm>
            <a:off x="273052" y="1037045"/>
            <a:ext cx="4609341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Oficio de designación de supervisor para el proyecto 31-01-2018. 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Visita de reconocimiento al alcance realizada  con el contratista de la obra e interventoría y supervisor de la USPEC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interventoría esta contratada bajo el contrato No 2180866 de acuerdo al proceso CPU 030-2017 </a:t>
            </a:r>
          </a:p>
          <a:p>
            <a:pPr>
              <a:defRPr/>
            </a:pP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8" name="Tabla 107">
            <a:extLst>
              <a:ext uri="{FF2B5EF4-FFF2-40B4-BE49-F238E27FC236}">
                <a16:creationId xmlns:a16="http://schemas.microsoft.com/office/drawing/2014/main" id="{B75E0C4C-4BB3-419B-B73E-C52DD9666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347254"/>
              </p:ext>
            </p:extLst>
          </p:nvPr>
        </p:nvGraphicFramePr>
        <p:xfrm>
          <a:off x="5506276" y="1504402"/>
          <a:ext cx="5377634" cy="511353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07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654"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Ejecución</a:t>
                      </a:r>
                      <a:r>
                        <a:rPr lang="es-CO" sz="9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s-CO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54"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Acta de Inicio Verificación técnica</a:t>
                      </a:r>
                      <a:endParaRPr lang="es-CO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 julio 2019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654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Acta de Terminación – verificación técnica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 agosto 2019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155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Objeto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MANTENIMIIENTO Y MEJORAMIENTO DE LA INFRAESTRUCTURA FÍSICA GENERAL DE LOS ESTABLECIMIENTOS PENITENCIARIOS Y CARCELARIOS COMPLEJO METROPOLITANO DE CÚCUTA COCUC A CARGO DEL INSTITUTO NACIONAL PENITENCIARIO Y CARCELARIO – INPEC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4179284"/>
                  </a:ext>
                </a:extLst>
              </a:tr>
              <a:tr h="213654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Contratista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CONSORCIO ARCOB CARCELES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654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Contrato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2191698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9633328"/>
                  </a:ext>
                </a:extLst>
              </a:tr>
              <a:tr h="213654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$ 4.265.224.541</a:t>
                      </a:r>
                      <a:endParaRPr lang="es-CO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4129990"/>
                  </a:ext>
                </a:extLst>
              </a:tr>
              <a:tr h="213654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Plazo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meses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751700"/>
                  </a:ext>
                </a:extLst>
              </a:tr>
              <a:tr h="213654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Interventoría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adjudicado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772057"/>
                  </a:ext>
                </a:extLst>
              </a:tr>
              <a:tr h="213654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Contrato Interventoría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2180866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1553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9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Interventoría – Grupo 3 (6 frentes)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$372.367.184</a:t>
                      </a:r>
                      <a:endParaRPr lang="es-CO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238">
                <a:tc>
                  <a:txBody>
                    <a:bodyPr/>
                    <a:lstStyle/>
                    <a:p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de ejecución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 Fase Verificación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238">
                <a:tc>
                  <a:txBody>
                    <a:bodyPr/>
                    <a:lstStyle/>
                    <a:p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Financiero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6274642"/>
                  </a:ext>
                </a:extLst>
              </a:tr>
              <a:tr h="127305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O" sz="9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CO" sz="9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900" kern="120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etapa de verificación, se encuentra finalizada y en proceso de aprobación por parte de la </a:t>
                      </a:r>
                      <a:r>
                        <a:rPr lang="es-CO" sz="900" kern="1200" baseline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interventoria</a:t>
                      </a:r>
                      <a:r>
                        <a:rPr lang="es-CO" sz="900" kern="120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sin embrago ya se tiene la definición de los alcances a intervenir y el cierre financiero del proyecto</a:t>
                      </a:r>
                      <a:endParaRPr lang="es-CO" sz="9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9" name="Rectangle 181">
            <a:extLst>
              <a:ext uri="{FF2B5EF4-FFF2-40B4-BE49-F238E27FC236}">
                <a16:creationId xmlns:a16="http://schemas.microsoft.com/office/drawing/2014/main" id="{1F25E126-8984-48BB-A844-3A3271E9D9C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06276" y="720959"/>
            <a:ext cx="5377634" cy="136298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1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BENEFICIOS ADICIONALES</a:t>
            </a:r>
            <a:endParaRPr lang="en-US" sz="8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0" name="Rectangle 181">
            <a:extLst>
              <a:ext uri="{FF2B5EF4-FFF2-40B4-BE49-F238E27FC236}">
                <a16:creationId xmlns:a16="http://schemas.microsoft.com/office/drawing/2014/main" id="{F3F0B0ED-3BA5-4618-B6CF-FB9B0CFE06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3052" y="811035"/>
            <a:ext cx="4609341" cy="234788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1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A LA FECHA</a:t>
            </a:r>
            <a:endParaRPr lang="en-US" sz="8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1" name="Rectangle 181">
            <a:extLst>
              <a:ext uri="{FF2B5EF4-FFF2-40B4-BE49-F238E27FC236}">
                <a16:creationId xmlns:a16="http://schemas.microsoft.com/office/drawing/2014/main" id="{49777C19-41A3-4655-899B-A486EFDF1A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3050" y="2463384"/>
            <a:ext cx="4609341" cy="223079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REFERENCIAS GRÁFICAS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2" name="Imagen 111">
            <a:extLst>
              <a:ext uri="{FF2B5EF4-FFF2-40B4-BE49-F238E27FC236}">
                <a16:creationId xmlns:a16="http://schemas.microsoft.com/office/drawing/2014/main" id="{971F0D74-B4EB-4495-9D8E-DF384F8E4F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371" y="2859034"/>
            <a:ext cx="3399816" cy="2311470"/>
          </a:xfrm>
          <a:prstGeom prst="rect">
            <a:avLst/>
          </a:prstGeom>
        </p:spPr>
      </p:pic>
      <p:sp>
        <p:nvSpPr>
          <p:cNvPr id="113" name="19 CuadroTexto">
            <a:extLst>
              <a:ext uri="{FF2B5EF4-FFF2-40B4-BE49-F238E27FC236}">
                <a16:creationId xmlns:a16="http://schemas.microsoft.com/office/drawing/2014/main" id="{DF1D131B-7370-4FD7-BA74-3E46782E6D6C}"/>
              </a:ext>
            </a:extLst>
          </p:cNvPr>
          <p:cNvSpPr txBox="1"/>
          <p:nvPr/>
        </p:nvSpPr>
        <p:spPr>
          <a:xfrm>
            <a:off x="273050" y="355384"/>
            <a:ext cx="809105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Descripción: DAR CUMPLIMIENTO A LA SENTENCIA FALLO  T-762 DE 2015 Y SENTENCIA 388 DEL 2013 </a:t>
            </a:r>
            <a:endParaRPr lang="es-CO" sz="11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8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44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2</a:t>
            </a:fld>
            <a:endParaRPr lang="es-CO" dirty="0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E06E5D28-8383-4A65-95CA-0186998376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28192" y="6274768"/>
            <a:ext cx="31115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Desviación en días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frente proyección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59B87256-EEC0-438C-9ED1-CCAD7F5827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13945" y="6613330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5173BC2F-D0DD-45F6-BF24-87B33BCA1B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94937" y="6602877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grpSp>
        <p:nvGrpSpPr>
          <p:cNvPr id="63" name="2 Grupo">
            <a:extLst>
              <a:ext uri="{FF2B5EF4-FFF2-40B4-BE49-F238E27FC236}">
                <a16:creationId xmlns:a16="http://schemas.microsoft.com/office/drawing/2014/main" id="{0A436F5C-B563-4DEB-9D73-AE3BB0E9202E}"/>
              </a:ext>
            </a:extLst>
          </p:cNvPr>
          <p:cNvGrpSpPr/>
          <p:nvPr/>
        </p:nvGrpSpPr>
        <p:grpSpPr>
          <a:xfrm>
            <a:off x="7618633" y="6205413"/>
            <a:ext cx="1700032" cy="384758"/>
            <a:chOff x="7164287" y="6381328"/>
            <a:chExt cx="1404770" cy="360040"/>
          </a:xfrm>
        </p:grpSpPr>
        <p:sp>
          <p:nvSpPr>
            <p:cNvPr id="64" name="Rectángulo redondeado 31">
              <a:extLst>
                <a:ext uri="{FF2B5EF4-FFF2-40B4-BE49-F238E27FC236}">
                  <a16:creationId xmlns:a16="http://schemas.microsoft.com/office/drawing/2014/main" id="{79DBC480-27B0-4336-8DCC-22829C460735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5" name="26 Elipse">
              <a:extLst>
                <a:ext uri="{FF2B5EF4-FFF2-40B4-BE49-F238E27FC236}">
                  <a16:creationId xmlns:a16="http://schemas.microsoft.com/office/drawing/2014/main" id="{135BF92E-70F9-4542-9F4B-FA28FFF96CED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6" name="32 Elipse">
              <a:extLst>
                <a:ext uri="{FF2B5EF4-FFF2-40B4-BE49-F238E27FC236}">
                  <a16:creationId xmlns:a16="http://schemas.microsoft.com/office/drawing/2014/main" id="{2975A682-145F-4185-A02E-607145390970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7" name="1 Rectángulo">
              <a:extLst>
                <a:ext uri="{FF2B5EF4-FFF2-40B4-BE49-F238E27FC236}">
                  <a16:creationId xmlns:a16="http://schemas.microsoft.com/office/drawing/2014/main" id="{B17A7465-E55C-4172-A518-B72CBC88816B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68" name="34 Rectángulo">
              <a:extLst>
                <a:ext uri="{FF2B5EF4-FFF2-40B4-BE49-F238E27FC236}">
                  <a16:creationId xmlns:a16="http://schemas.microsoft.com/office/drawing/2014/main" id="{7DF525E9-28A4-4DE0-ACE9-D7FBCF894A60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70" name="149 Extracto">
            <a:extLst>
              <a:ext uri="{FF2B5EF4-FFF2-40B4-BE49-F238E27FC236}">
                <a16:creationId xmlns:a16="http://schemas.microsoft.com/office/drawing/2014/main" id="{B1EEB487-4E3B-4A83-87AF-0D6BD2545306}"/>
              </a:ext>
            </a:extLst>
          </p:cNvPr>
          <p:cNvSpPr/>
          <p:nvPr/>
        </p:nvSpPr>
        <p:spPr>
          <a:xfrm>
            <a:off x="7772346" y="636066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1" name="150 Proceso">
            <a:extLst>
              <a:ext uri="{FF2B5EF4-FFF2-40B4-BE49-F238E27FC236}">
                <a16:creationId xmlns:a16="http://schemas.microsoft.com/office/drawing/2014/main" id="{3FBFCC2E-CF3D-4F21-AA6D-E56C52A0D3C7}"/>
              </a:ext>
            </a:extLst>
          </p:cNvPr>
          <p:cNvSpPr/>
          <p:nvPr/>
        </p:nvSpPr>
        <p:spPr>
          <a:xfrm>
            <a:off x="8179104" y="6369724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273" name="19 CuadroTexto">
            <a:extLst>
              <a:ext uri="{FF2B5EF4-FFF2-40B4-BE49-F238E27FC236}">
                <a16:creationId xmlns:a16="http://schemas.microsoft.com/office/drawing/2014/main" id="{503E53A1-9392-4FDD-BBF1-BE6A3F37B380}"/>
              </a:ext>
            </a:extLst>
          </p:cNvPr>
          <p:cNvSpPr txBox="1"/>
          <p:nvPr/>
        </p:nvSpPr>
        <p:spPr>
          <a:xfrm>
            <a:off x="207664" y="1041132"/>
            <a:ext cx="809105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Descripción: DAR CUMPLIMIENTO A LA SENTENCIA FALLO  T-762 DE 2015 Y SENTENCIA 388 DEL 2013 </a:t>
            </a:r>
            <a:endParaRPr lang="es-CO" sz="11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4" name="6 Rectángulo">
            <a:extLst>
              <a:ext uri="{FF2B5EF4-FFF2-40B4-BE49-F238E27FC236}">
                <a16:creationId xmlns:a16="http://schemas.microsoft.com/office/drawing/2014/main" id="{D80E0DE2-CA05-4C66-A090-280D900D8BAF}"/>
              </a:ext>
            </a:extLst>
          </p:cNvPr>
          <p:cNvSpPr/>
          <p:nvPr/>
        </p:nvSpPr>
        <p:spPr>
          <a:xfrm>
            <a:off x="207664" y="321443"/>
            <a:ext cx="8482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MANTENIMIENTO, MEJORAMIENTO Y CONSERVACIÓN DE LA INFRAESTRUCTURA FISICA GENERAL EN EL COCUC - COMPLEJO METROPOLITANO DE CÚCUTA- SAN JOSE DE CUCUTA-N. DE SANTANDER </a:t>
            </a:r>
          </a:p>
          <a:p>
            <a:r>
              <a:rPr lang="es-CO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graphicFrame>
        <p:nvGraphicFramePr>
          <p:cNvPr id="275" name="Tabla 274">
            <a:extLst>
              <a:ext uri="{FF2B5EF4-FFF2-40B4-BE49-F238E27FC236}">
                <a16:creationId xmlns:a16="http://schemas.microsoft.com/office/drawing/2014/main" id="{4A53D234-7D30-4638-8711-E3E2D9414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798305"/>
              </p:ext>
            </p:extLst>
          </p:nvPr>
        </p:nvGraphicFramePr>
        <p:xfrm>
          <a:off x="295759" y="1434204"/>
          <a:ext cx="11188769" cy="154392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00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001">
                <a:tc>
                  <a:txBody>
                    <a:bodyPr/>
                    <a:lstStyle/>
                    <a:p>
                      <a:pPr algn="l"/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Ejecución</a:t>
                      </a:r>
                      <a:r>
                        <a:rPr lang="es-CO" sz="11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s-CO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144">
                <a:tc>
                  <a:txBody>
                    <a:bodyPr/>
                    <a:lstStyle/>
                    <a:p>
                      <a:r>
                        <a:rPr lang="es-CO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Alcance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• Construcción de tres (3)  garitas  1,9 y 21</a:t>
                      </a:r>
                    </a:p>
                    <a:p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• Frente eléctrico sector norte y perimetral, remplazo transformador.  </a:t>
                      </a:r>
                    </a:p>
                    <a:p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•  Manteamiento e impermeabilización de cubiertas sector norte.  </a:t>
                      </a:r>
                    </a:p>
                    <a:p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• Mantenimiento adecuación pasillos sector norte  </a:t>
                      </a:r>
                    </a:p>
                    <a:p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• Mantenimiento y adecuación de Baterías sanitarias sector norte  pabellón 15,17 y 23</a:t>
                      </a:r>
                    </a:p>
                    <a:p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• Construcción de Rampa- Entrada sector norte y salida pabellón 24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17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764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3</a:t>
            </a:fld>
            <a:endParaRPr lang="es-CO" dirty="0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E06E5D28-8383-4A65-95CA-0186998376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28192" y="6274768"/>
            <a:ext cx="31115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Desviación en días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frente proyección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59B87256-EEC0-438C-9ED1-CCAD7F5827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13945" y="6613330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5173BC2F-D0DD-45F6-BF24-87B33BCA1B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94937" y="6602877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grpSp>
        <p:nvGrpSpPr>
          <p:cNvPr id="63" name="2 Grupo">
            <a:extLst>
              <a:ext uri="{FF2B5EF4-FFF2-40B4-BE49-F238E27FC236}">
                <a16:creationId xmlns:a16="http://schemas.microsoft.com/office/drawing/2014/main" id="{0A436F5C-B563-4DEB-9D73-AE3BB0E9202E}"/>
              </a:ext>
            </a:extLst>
          </p:cNvPr>
          <p:cNvGrpSpPr/>
          <p:nvPr/>
        </p:nvGrpSpPr>
        <p:grpSpPr>
          <a:xfrm>
            <a:off x="7618633" y="6205413"/>
            <a:ext cx="1700032" cy="384758"/>
            <a:chOff x="7164287" y="6381328"/>
            <a:chExt cx="1404770" cy="360040"/>
          </a:xfrm>
        </p:grpSpPr>
        <p:sp>
          <p:nvSpPr>
            <p:cNvPr id="64" name="Rectángulo redondeado 31">
              <a:extLst>
                <a:ext uri="{FF2B5EF4-FFF2-40B4-BE49-F238E27FC236}">
                  <a16:creationId xmlns:a16="http://schemas.microsoft.com/office/drawing/2014/main" id="{79DBC480-27B0-4336-8DCC-22829C460735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5" name="26 Elipse">
              <a:extLst>
                <a:ext uri="{FF2B5EF4-FFF2-40B4-BE49-F238E27FC236}">
                  <a16:creationId xmlns:a16="http://schemas.microsoft.com/office/drawing/2014/main" id="{135BF92E-70F9-4542-9F4B-FA28FFF96CED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6" name="32 Elipse">
              <a:extLst>
                <a:ext uri="{FF2B5EF4-FFF2-40B4-BE49-F238E27FC236}">
                  <a16:creationId xmlns:a16="http://schemas.microsoft.com/office/drawing/2014/main" id="{2975A682-145F-4185-A02E-607145390970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7" name="1 Rectángulo">
              <a:extLst>
                <a:ext uri="{FF2B5EF4-FFF2-40B4-BE49-F238E27FC236}">
                  <a16:creationId xmlns:a16="http://schemas.microsoft.com/office/drawing/2014/main" id="{B17A7465-E55C-4172-A518-B72CBC88816B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68" name="34 Rectángulo">
              <a:extLst>
                <a:ext uri="{FF2B5EF4-FFF2-40B4-BE49-F238E27FC236}">
                  <a16:creationId xmlns:a16="http://schemas.microsoft.com/office/drawing/2014/main" id="{7DF525E9-28A4-4DE0-ACE9-D7FBCF894A60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70" name="149 Extracto">
            <a:extLst>
              <a:ext uri="{FF2B5EF4-FFF2-40B4-BE49-F238E27FC236}">
                <a16:creationId xmlns:a16="http://schemas.microsoft.com/office/drawing/2014/main" id="{B1EEB487-4E3B-4A83-87AF-0D6BD2545306}"/>
              </a:ext>
            </a:extLst>
          </p:cNvPr>
          <p:cNvSpPr/>
          <p:nvPr/>
        </p:nvSpPr>
        <p:spPr>
          <a:xfrm>
            <a:off x="7772346" y="636066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1" name="150 Proceso">
            <a:extLst>
              <a:ext uri="{FF2B5EF4-FFF2-40B4-BE49-F238E27FC236}">
                <a16:creationId xmlns:a16="http://schemas.microsoft.com/office/drawing/2014/main" id="{3FBFCC2E-CF3D-4F21-AA6D-E56C52A0D3C7}"/>
              </a:ext>
            </a:extLst>
          </p:cNvPr>
          <p:cNvSpPr/>
          <p:nvPr/>
        </p:nvSpPr>
        <p:spPr>
          <a:xfrm>
            <a:off x="8179104" y="6369724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89" name="6 Rectángulo">
            <a:extLst>
              <a:ext uri="{FF2B5EF4-FFF2-40B4-BE49-F238E27FC236}">
                <a16:creationId xmlns:a16="http://schemas.microsoft.com/office/drawing/2014/main" id="{FEA079AC-03AF-4027-B55F-F633BD94E6AF}"/>
              </a:ext>
            </a:extLst>
          </p:cNvPr>
          <p:cNvSpPr/>
          <p:nvPr/>
        </p:nvSpPr>
        <p:spPr>
          <a:xfrm>
            <a:off x="260696" y="234716"/>
            <a:ext cx="10787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Meta: </a:t>
            </a:r>
            <a:r>
              <a:rPr lang="es-CO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CUMPLIMIENTO A LA SENTENCIA FALLO  T-762 DE 2015 </a:t>
            </a:r>
            <a:r>
              <a:rPr lang="es-CO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s-CO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0" name="Rectangle 181">
            <a:extLst>
              <a:ext uri="{FF2B5EF4-FFF2-40B4-BE49-F238E27FC236}">
                <a16:creationId xmlns:a16="http://schemas.microsoft.com/office/drawing/2014/main" id="{7249FD6C-0A1C-4578-BF81-252481D0050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6554" y="822751"/>
            <a:ext cx="4297680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 proyectado vs. </a:t>
            </a:r>
            <a:r>
              <a:rPr lang="en-US" sz="1051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</a:t>
            </a:r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Real</a:t>
            </a:r>
          </a:p>
        </p:txBody>
      </p:sp>
      <p:sp>
        <p:nvSpPr>
          <p:cNvPr id="91" name="Rectangle 183">
            <a:extLst>
              <a:ext uri="{FF2B5EF4-FFF2-40B4-BE49-F238E27FC236}">
                <a16:creationId xmlns:a16="http://schemas.microsoft.com/office/drawing/2014/main" id="{5AC34BF0-EDB3-4025-941E-ABFD1E606065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9139256" y="896558"/>
            <a:ext cx="498009" cy="245529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</a:t>
            </a:r>
          </a:p>
        </p:txBody>
      </p:sp>
      <p:sp>
        <p:nvSpPr>
          <p:cNvPr id="92" name="Rectangle 181">
            <a:extLst>
              <a:ext uri="{FF2B5EF4-FFF2-40B4-BE49-F238E27FC236}">
                <a16:creationId xmlns:a16="http://schemas.microsoft.com/office/drawing/2014/main" id="{9EEBFDBC-492F-47C9-BA47-C88D963E10C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44170" y="834890"/>
            <a:ext cx="2502611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Próximos hitos</a:t>
            </a:r>
          </a:p>
        </p:txBody>
      </p:sp>
      <p:sp>
        <p:nvSpPr>
          <p:cNvPr id="93" name="Rectangle 184">
            <a:extLst>
              <a:ext uri="{FF2B5EF4-FFF2-40B4-BE49-F238E27FC236}">
                <a16:creationId xmlns:a16="http://schemas.microsoft.com/office/drawing/2014/main" id="{C2996676-86A9-4681-8AA9-8565BE7F68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82517" y="1142087"/>
            <a:ext cx="2502611" cy="2267000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Legalización Contrato de Interventoría.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Firma Acta de Inicio. 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Inicio de etapa de verificación.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Inicio de Etapa de construcción. 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fontAlgn="ctr"/>
            <a:endParaRPr lang="es-CO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4" name="Rectangle 186">
            <a:extLst>
              <a:ext uri="{FF2B5EF4-FFF2-40B4-BE49-F238E27FC236}">
                <a16:creationId xmlns:a16="http://schemas.microsoft.com/office/drawing/2014/main" id="{A7CB28D3-CA3D-4259-BD21-33FF9D5E133A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9144227" y="1149589"/>
            <a:ext cx="493896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82875" indent="-18287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5" name="Rectangle 181">
            <a:extLst>
              <a:ext uri="{FF2B5EF4-FFF2-40B4-BE49-F238E27FC236}">
                <a16:creationId xmlns:a16="http://schemas.microsoft.com/office/drawing/2014/main" id="{E91AB42D-139A-428A-9671-7662D5294D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395" y="4199014"/>
            <a:ext cx="2783277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Ejecución Financiera</a:t>
            </a:r>
          </a:p>
        </p:txBody>
      </p:sp>
      <p:sp>
        <p:nvSpPr>
          <p:cNvPr id="96" name="Rectangle 181">
            <a:extLst>
              <a:ext uri="{FF2B5EF4-FFF2-40B4-BE49-F238E27FC236}">
                <a16:creationId xmlns:a16="http://schemas.microsoft.com/office/drawing/2014/main" id="{31B627CD-4993-48EB-B5FB-2216B53FA6F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65938" y="4157992"/>
            <a:ext cx="3028507" cy="238107"/>
          </a:xfrm>
          <a:prstGeom prst="rect">
            <a:avLst/>
          </a:prstGeom>
          <a:solidFill>
            <a:srgbClr val="050153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 a tomar</a:t>
            </a:r>
          </a:p>
        </p:txBody>
      </p:sp>
      <p:grpSp>
        <p:nvGrpSpPr>
          <p:cNvPr id="97" name="Group 51">
            <a:extLst>
              <a:ext uri="{FF2B5EF4-FFF2-40B4-BE49-F238E27FC236}">
                <a16:creationId xmlns:a16="http://schemas.microsoft.com/office/drawing/2014/main" id="{C3FBAE25-5598-4A85-8BCE-F689853AD1AE}"/>
              </a:ext>
            </a:extLst>
          </p:cNvPr>
          <p:cNvGrpSpPr/>
          <p:nvPr/>
        </p:nvGrpSpPr>
        <p:grpSpPr>
          <a:xfrm>
            <a:off x="3377242" y="4185004"/>
            <a:ext cx="2926080" cy="2004343"/>
            <a:chOff x="2981481" y="4038600"/>
            <a:chExt cx="2926080" cy="2004343"/>
          </a:xfrm>
          <a:solidFill>
            <a:srgbClr val="050153"/>
          </a:solidFill>
        </p:grpSpPr>
        <p:sp>
          <p:nvSpPr>
            <p:cNvPr id="98" name="Rectangle 181">
              <a:extLst>
                <a:ext uri="{FF2B5EF4-FFF2-40B4-BE49-F238E27FC236}">
                  <a16:creationId xmlns:a16="http://schemas.microsoft.com/office/drawing/2014/main" id="{9508A19A-1965-4AF2-B285-4CE700E477C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4038600"/>
              <a:ext cx="2926080" cy="253525"/>
            </a:xfrm>
            <a:prstGeom prst="rect">
              <a:avLst/>
            </a:prstGeom>
            <a:grpFill/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lIns="237744" rIns="0" anchor="ctr"/>
            <a:lstStyle/>
            <a:p>
              <a:pPr algn="ctr"/>
              <a:r>
                <a:rPr lang="en-US" sz="1051" b="1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Riesgos y acciones tomadas</a:t>
              </a:r>
            </a:p>
          </p:txBody>
        </p:sp>
        <p:sp>
          <p:nvSpPr>
            <p:cNvPr id="99" name="Rectangle 178">
              <a:extLst>
                <a:ext uri="{FF2B5EF4-FFF2-40B4-BE49-F238E27FC236}">
                  <a16:creationId xmlns:a16="http://schemas.microsoft.com/office/drawing/2014/main" id="{8BF309D9-463E-457B-9214-172A87CA740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4287305"/>
              <a:ext cx="2926080" cy="175563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lIns="45720" tIns="91440" rIns="45720"/>
            <a:lstStyle/>
            <a:p>
              <a:pPr marL="228594" indent="-228594">
                <a:spcBef>
                  <a:spcPts val="300"/>
                </a:spcBef>
                <a:spcAft>
                  <a:spcPts val="300"/>
                </a:spcAft>
                <a:buClr>
                  <a:srgbClr val="000000"/>
                </a:buClr>
                <a:buSzPct val="120000"/>
                <a:buFont typeface="Arial" pitchFamily="34" charset="0"/>
                <a:buChar char="•"/>
              </a:pPr>
              <a:endParaRPr lang="en-US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0" name="Rectangle 178">
            <a:extLst>
              <a:ext uri="{FF2B5EF4-FFF2-40B4-BE49-F238E27FC236}">
                <a16:creationId xmlns:a16="http://schemas.microsoft.com/office/drawing/2014/main" id="{CF8B145F-30B8-4263-B7E5-7249D602A9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395" y="4447717"/>
            <a:ext cx="2783277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US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Rectangle 186">
            <a:extLst>
              <a:ext uri="{FF2B5EF4-FFF2-40B4-BE49-F238E27FC236}">
                <a16:creationId xmlns:a16="http://schemas.microsoft.com/office/drawing/2014/main" id="{5801EF23-C8A3-4013-8C26-66FD7954BDB6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479773" y="1187417"/>
            <a:ext cx="647026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29/07/2019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29/07/2019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Pendiente</a:t>
            </a:r>
            <a:endParaRPr lang="en-GB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" name="Rectangle 186">
            <a:extLst>
              <a:ext uri="{FF2B5EF4-FFF2-40B4-BE49-F238E27FC236}">
                <a16:creationId xmlns:a16="http://schemas.microsoft.com/office/drawing/2014/main" id="{9D5CDE86-0BCD-4EF4-A1FC-EB5263C0931C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479772" y="885288"/>
            <a:ext cx="647027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Cron.</a:t>
            </a:r>
          </a:p>
        </p:txBody>
      </p:sp>
      <p:sp>
        <p:nvSpPr>
          <p:cNvPr id="103" name="Rectangle 186">
            <a:extLst>
              <a:ext uri="{FF2B5EF4-FFF2-40B4-BE49-F238E27FC236}">
                <a16:creationId xmlns:a16="http://schemas.microsoft.com/office/drawing/2014/main" id="{D2098F43-3CBB-4FFC-9ED9-A69E9FFFF9F2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321444" y="1213984"/>
            <a:ext cx="578312" cy="2240632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4" name="Rectangle 186">
            <a:extLst>
              <a:ext uri="{FF2B5EF4-FFF2-40B4-BE49-F238E27FC236}">
                <a16:creationId xmlns:a16="http://schemas.microsoft.com/office/drawing/2014/main" id="{016A067C-AD32-4DC1-B3C9-DE56AC3B736B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292540" y="911855"/>
            <a:ext cx="578312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Desfase</a:t>
            </a:r>
          </a:p>
        </p:txBody>
      </p:sp>
      <p:sp>
        <p:nvSpPr>
          <p:cNvPr id="105" name="Rectangle 178">
            <a:extLst>
              <a:ext uri="{FF2B5EF4-FFF2-40B4-BE49-F238E27FC236}">
                <a16:creationId xmlns:a16="http://schemas.microsoft.com/office/drawing/2014/main" id="{EB9586EA-343D-4C2F-BFC6-37B5C58EB2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387" y="6214671"/>
            <a:ext cx="2783274" cy="491933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Teofila Banquez Supervisor FONADE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5940407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endParaRPr lang="es-CO" sz="8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6" name="26 Elipse">
            <a:extLst>
              <a:ext uri="{FF2B5EF4-FFF2-40B4-BE49-F238E27FC236}">
                <a16:creationId xmlns:a16="http://schemas.microsoft.com/office/drawing/2014/main" id="{7EB9C525-FF31-4B59-A7E4-A8C0B2D60366}"/>
              </a:ext>
            </a:extLst>
          </p:cNvPr>
          <p:cNvSpPr/>
          <p:nvPr/>
        </p:nvSpPr>
        <p:spPr>
          <a:xfrm>
            <a:off x="9318665" y="1347340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107" name="26 Elipse">
            <a:extLst>
              <a:ext uri="{FF2B5EF4-FFF2-40B4-BE49-F238E27FC236}">
                <a16:creationId xmlns:a16="http://schemas.microsoft.com/office/drawing/2014/main" id="{303ED8E1-059F-4D86-BDD5-1B991AAB17E6}"/>
              </a:ext>
            </a:extLst>
          </p:cNvPr>
          <p:cNvSpPr/>
          <p:nvPr/>
        </p:nvSpPr>
        <p:spPr>
          <a:xfrm>
            <a:off x="9356702" y="2506922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108" name="Rectangle 178">
            <a:extLst>
              <a:ext uri="{FF2B5EF4-FFF2-40B4-BE49-F238E27FC236}">
                <a16:creationId xmlns:a16="http://schemas.microsoft.com/office/drawing/2014/main" id="{8C941BFC-0F98-4247-8433-FB47107AC58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22090" y="4434399"/>
            <a:ext cx="2969021" cy="1659061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9" name="26 Elipse">
            <a:extLst>
              <a:ext uri="{FF2B5EF4-FFF2-40B4-BE49-F238E27FC236}">
                <a16:creationId xmlns:a16="http://schemas.microsoft.com/office/drawing/2014/main" id="{AD4DCE10-9B36-4C30-A898-56536991D274}"/>
              </a:ext>
            </a:extLst>
          </p:cNvPr>
          <p:cNvSpPr/>
          <p:nvPr/>
        </p:nvSpPr>
        <p:spPr>
          <a:xfrm>
            <a:off x="9322885" y="1924083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129" name="Rectángulo 128">
            <a:extLst>
              <a:ext uri="{FF2B5EF4-FFF2-40B4-BE49-F238E27FC236}">
                <a16:creationId xmlns:a16="http://schemas.microsoft.com/office/drawing/2014/main" id="{ACA50DF1-5B46-4CA5-9EB2-EB16307A3F3A}"/>
              </a:ext>
            </a:extLst>
          </p:cNvPr>
          <p:cNvSpPr/>
          <p:nvPr/>
        </p:nvSpPr>
        <p:spPr>
          <a:xfrm>
            <a:off x="3416429" y="4589087"/>
            <a:ext cx="26795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ctr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O" sz="1000" b="1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Riesgos: posibles atrasos en ejecución de no ser entregada la documentación solicitada.</a:t>
            </a:r>
          </a:p>
          <a:p>
            <a:pPr marL="171450" indent="-171450" fontAlgn="ctr"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es-CO" sz="1000" b="1" dirty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pPr marL="171450" indent="-171450" fontAlgn="ctr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O" sz="1000" b="1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Acción: cumplimiento entrega de documentación.</a:t>
            </a:r>
          </a:p>
        </p:txBody>
      </p:sp>
      <p:grpSp>
        <p:nvGrpSpPr>
          <p:cNvPr id="130" name="Group 120">
            <a:extLst>
              <a:ext uri="{FF2B5EF4-FFF2-40B4-BE49-F238E27FC236}">
                <a16:creationId xmlns:a16="http://schemas.microsoft.com/office/drawing/2014/main" id="{955E46E2-2991-4618-8C60-09C4DBA91197}"/>
              </a:ext>
            </a:extLst>
          </p:cNvPr>
          <p:cNvGrpSpPr>
            <a:grpSpLocks/>
          </p:cNvGrpSpPr>
          <p:nvPr/>
        </p:nvGrpSpPr>
        <p:grpSpPr bwMode="auto">
          <a:xfrm>
            <a:off x="10967938" y="295093"/>
            <a:ext cx="771723" cy="1125172"/>
            <a:chOff x="3936" y="1313"/>
            <a:chExt cx="313" cy="350"/>
          </a:xfrm>
        </p:grpSpPr>
        <p:pic>
          <p:nvPicPr>
            <p:cNvPr id="131" name="Picture 121" descr="j0432549">
              <a:extLst>
                <a:ext uri="{FF2B5EF4-FFF2-40B4-BE49-F238E27FC236}">
                  <a16:creationId xmlns:a16="http://schemas.microsoft.com/office/drawing/2014/main" id="{43DDBCE1-A935-42F1-8FA7-4ED9DB87D3B5}"/>
                </a:ext>
              </a:extLst>
            </p:cNvPr>
            <p:cNvPicPr>
              <a:picLocks noChangeArrowheads="1"/>
            </p:cNvPicPr>
            <p:nvPr>
              <p:custDataLst>
                <p:tags r:id="rId2"/>
              </p:custDataLst>
            </p:nvPr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313"/>
              <a:ext cx="313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2" name="Group 122">
              <a:extLst>
                <a:ext uri="{FF2B5EF4-FFF2-40B4-BE49-F238E27FC236}">
                  <a16:creationId xmlns:a16="http://schemas.microsoft.com/office/drawing/2014/main" id="{95566594-F1E0-4459-96D7-AB32EC6356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8" y="1562"/>
              <a:ext cx="68" cy="74"/>
              <a:chOff x="5076" y="2671"/>
              <a:chExt cx="156" cy="150"/>
            </a:xfrm>
          </p:grpSpPr>
          <p:sp>
            <p:nvSpPr>
              <p:cNvPr id="136" name="Oval 123">
                <a:extLst>
                  <a:ext uri="{FF2B5EF4-FFF2-40B4-BE49-F238E27FC236}">
                    <a16:creationId xmlns:a16="http://schemas.microsoft.com/office/drawing/2014/main" id="{267D4717-6DAF-428F-8051-3604C55EEE01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5076" y="2671"/>
                <a:ext cx="156" cy="150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" name="Oval 125">
                <a:extLst>
                  <a:ext uri="{FF2B5EF4-FFF2-40B4-BE49-F238E27FC236}">
                    <a16:creationId xmlns:a16="http://schemas.microsoft.com/office/drawing/2014/main" id="{2BBEC9EE-3E4B-4944-B712-E4DF1A51DF89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 rot="10800000">
                <a:off x="5110" y="2679"/>
                <a:ext cx="88" cy="45"/>
              </a:xfrm>
              <a:prstGeom prst="ellipse">
                <a:avLst/>
              </a:prstGeom>
              <a:solidFill>
                <a:schemeClr val="bg2">
                  <a:alpha val="30196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3" name="Group 130">
              <a:extLst>
                <a:ext uri="{FF2B5EF4-FFF2-40B4-BE49-F238E27FC236}">
                  <a16:creationId xmlns:a16="http://schemas.microsoft.com/office/drawing/2014/main" id="{B1FA4925-00F0-45A0-8463-90BD778DF8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6" y="1362"/>
              <a:ext cx="70" cy="74"/>
              <a:chOff x="3090" y="2448"/>
              <a:chExt cx="156" cy="150"/>
            </a:xfrm>
          </p:grpSpPr>
          <p:sp>
            <p:nvSpPr>
              <p:cNvPr id="134" name="Oval 131">
                <a:extLst>
                  <a:ext uri="{FF2B5EF4-FFF2-40B4-BE49-F238E27FC236}">
                    <a16:creationId xmlns:a16="http://schemas.microsoft.com/office/drawing/2014/main" id="{07A80835-491B-45AF-92A2-D0E138E33880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3090" y="2448"/>
                <a:ext cx="156" cy="1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Oval 133">
                <a:extLst>
                  <a:ext uri="{FF2B5EF4-FFF2-40B4-BE49-F238E27FC236}">
                    <a16:creationId xmlns:a16="http://schemas.microsoft.com/office/drawing/2014/main" id="{84AD4029-2D96-4613-858B-A03257ECCCE6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 rot="10800000">
                <a:off x="3123" y="2456"/>
                <a:ext cx="90" cy="45"/>
              </a:xfrm>
              <a:prstGeom prst="ellipse">
                <a:avLst/>
              </a:prstGeom>
              <a:solidFill>
                <a:schemeClr val="bg2">
                  <a:alpha val="30196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38" name="Oval 131">
            <a:extLst>
              <a:ext uri="{FF2B5EF4-FFF2-40B4-BE49-F238E27FC236}">
                <a16:creationId xmlns:a16="http://schemas.microsoft.com/office/drawing/2014/main" id="{BD4BBC4F-F8AD-49AB-8B98-8B17CBAA43C1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263804" y="788909"/>
            <a:ext cx="172591" cy="23789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105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24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mB_Lj_bE6SuG_W7A.NK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AE79D6F62744A90ED38F7A4107209" ma:contentTypeVersion="8" ma:contentTypeDescription="Create a new document." ma:contentTypeScope="" ma:versionID="c0583f2f575c464155c1962f22a9c21d">
  <xsd:schema xmlns:xsd="http://www.w3.org/2001/XMLSchema" xmlns:xs="http://www.w3.org/2001/XMLSchema" xmlns:p="http://schemas.microsoft.com/office/2006/metadata/properties" xmlns:ns3="0381c238-0115-4676-9eac-af3b642ab3a9" targetNamespace="http://schemas.microsoft.com/office/2006/metadata/properties" ma:root="true" ma:fieldsID="b3cfb08cb5f9b9908e5dd0ed550ec1a0" ns3:_="">
    <xsd:import namespace="0381c238-0115-4676-9eac-af3b642ab3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1c238-0115-4676-9eac-af3b642ab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07AD7B-8C70-4A8D-8508-A4A33D9C3A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892A36-F7E2-458C-BF50-9C0D0DBB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1c238-0115-4676-9eac-af3b642ab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6CAC43-FD0A-4CFB-A12C-A955837C744A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381c238-0115-4676-9eac-af3b642ab3a9"/>
    <ds:schemaRef ds:uri="http://schemas.microsoft.com/office/2006/metadata/properti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451</Words>
  <Application>Microsoft Office PowerPoint</Application>
  <PresentationFormat>Panorámica</PresentationFormat>
  <Paragraphs>95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Milena Castaneda Moreno</dc:creator>
  <cp:lastModifiedBy>HP</cp:lastModifiedBy>
  <cp:revision>72</cp:revision>
  <cp:lastPrinted>2019-10-29T22:15:30Z</cp:lastPrinted>
  <dcterms:created xsi:type="dcterms:W3CDTF">2019-06-28T15:32:40Z</dcterms:created>
  <dcterms:modified xsi:type="dcterms:W3CDTF">2020-04-14T00:57:23Z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0x010100B05AE79D6F62744A90ED38F7A4107209</vt:lpwstr>
  </property>
</Properties>
</file>